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739A09-4C2D-4411-B0A1-76557257EE7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D22FBD-67D6-4867-8605-E3D231A5AC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912768" cy="48965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Хроматография в тонких слоях сорбента как метод обнаружения и разделения компонентов пробы.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studmedlib.ru/cgi-bin/mb4?hide_Cookie=yes&amp;usr_data=gd-image(doc,ISBN9785970429341-0012,pic_1125.jpg,-1,,00000000,)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41682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5469831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1O.1. Схема разделения компонентов смеси в методе фронтальной колоночной хроматографии.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ru-RU" sz="1900" dirty="0" smtClean="0"/>
              <a:t>б) </a:t>
            </a:r>
            <a:r>
              <a:rPr lang="ru-RU" sz="1900" i="1" dirty="0" err="1" smtClean="0"/>
              <a:t>Элюентная</a:t>
            </a:r>
            <a:r>
              <a:rPr lang="ru-RU" sz="1900" i="1" dirty="0" smtClean="0"/>
              <a:t> (</a:t>
            </a:r>
            <a:r>
              <a:rPr lang="ru-RU" sz="1900" i="1" dirty="0" err="1" smtClean="0"/>
              <a:t>проявительная</a:t>
            </a:r>
            <a:r>
              <a:rPr lang="ru-RU" sz="1900" i="1" dirty="0" smtClean="0"/>
              <a:t>) хроматография. </a:t>
            </a:r>
            <a:r>
              <a:rPr lang="ru-RU" sz="1900" dirty="0" smtClean="0"/>
              <a:t>Вначале (рис. 10.2, а) в </a:t>
            </a:r>
            <a:r>
              <a:rPr lang="ru-RU" sz="1900" dirty="0" err="1" smtClean="0"/>
              <a:t>хроматографическую</a:t>
            </a:r>
            <a:r>
              <a:rPr lang="ru-RU" sz="1900" dirty="0" smtClean="0"/>
              <a:t> колонку, заполненную сорбентом, вводят раствор разделяемых веществ А и Б в растворителе Е. Затем (рис. 10.2,б-г) эти вещества вымывают </a:t>
            </a:r>
            <a:r>
              <a:rPr lang="ru-RU" sz="1900" i="1" dirty="0" smtClean="0"/>
              <a:t>(</a:t>
            </a:r>
            <a:r>
              <a:rPr lang="ru-RU" sz="1900" i="1" dirty="0" err="1" smtClean="0"/>
              <a:t>элюируют</a:t>
            </a:r>
            <a:r>
              <a:rPr lang="ru-RU" sz="1900" i="1" dirty="0" smtClean="0"/>
              <a:t>) </a:t>
            </a:r>
            <a:r>
              <a:rPr lang="ru-RU" sz="1900" dirty="0" smtClean="0"/>
              <a:t>чистым растворителем </a:t>
            </a:r>
            <a:r>
              <a:rPr lang="ru-RU" sz="1900" i="1" dirty="0" smtClean="0"/>
              <a:t>(элюентом) </a:t>
            </a:r>
            <a:r>
              <a:rPr lang="ru-RU" sz="1900" dirty="0" smtClean="0"/>
              <a:t>Е.</a:t>
            </a:r>
          </a:p>
          <a:p>
            <a:pPr>
              <a:buNone/>
            </a:pPr>
            <a:r>
              <a:rPr lang="ru-RU" sz="19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http://www.studmedlib.ru/cgi-bin/mb4?hide_Cookie=yes&amp;usr_data=gd-image(doc,ISBN9785970429341-0012,pic_1126.jpg,-1,,00000000,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72008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5157192"/>
            <a:ext cx="763284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Рис. 10.2. Схема разделения компонентов в методе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элюентной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проявительной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хроматографии: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а -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начало процесса;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б-г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-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продолжение и окончание процесса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6141296"/>
          </a:xfrm>
        </p:spPr>
        <p:txBody>
          <a:bodyPr/>
          <a:lstStyle/>
          <a:p>
            <a:r>
              <a:rPr lang="ru-RU" sz="1900" dirty="0" smtClean="0"/>
              <a:t>в) </a:t>
            </a:r>
            <a:r>
              <a:rPr lang="ru-RU" sz="1900" i="1" dirty="0" err="1" smtClean="0"/>
              <a:t>Вытеснительная</a:t>
            </a:r>
            <a:r>
              <a:rPr lang="ru-RU" sz="1900" i="1" dirty="0" smtClean="0"/>
              <a:t> хроматография. </a:t>
            </a:r>
            <a:r>
              <a:rPr lang="ru-RU" sz="1900" dirty="0" smtClean="0"/>
              <a:t>Этот метод отличается от предыдущего тем, что в качестве элюента применяют не чистый растворитель Е, а некоторое вещество В (например, его раствор в Е), у которого сродство к сорбенту (НФ) больше, чем у компонентов А и Б. Вещество В играет, таким образом, роль </a:t>
            </a:r>
            <a:r>
              <a:rPr lang="ru-RU" sz="1900" i="1" dirty="0" smtClean="0"/>
              <a:t>вытеснителя: </a:t>
            </a:r>
            <a:r>
              <a:rPr lang="ru-RU" sz="1900" dirty="0" smtClean="0"/>
              <a:t>оно вытесняет компоненты А и Б из НФ.</a:t>
            </a:r>
          </a:p>
          <a:p>
            <a:endParaRPr lang="ru-RU" dirty="0"/>
          </a:p>
        </p:txBody>
      </p:sp>
      <p:pic>
        <p:nvPicPr>
          <p:cNvPr id="4" name="Рисунок 3" descr="http://www.studmedlib.ru/cgi-bin/mb4?hide_Cookie=yes&amp;usr_data=gd-image(doc,ISBN9785970429341-0012,pic_1127.jpg,-1,,00000000,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36912"/>
            <a:ext cx="604867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67544" y="5608476"/>
            <a:ext cx="7488832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10.3.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разделения компонентов в методе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вытеснительной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хроматографии: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-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начало процесса; </a:t>
            </a:r>
            <a:r>
              <a:rPr kumimoji="0" lang="ru-RU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 -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продолжение процесса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 Адсорбционная хроматография. Тонкослойная хроматография (ТСХ).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Сущность метода ТСХ.</a:t>
            </a:r>
            <a:endParaRPr lang="ru-RU" dirty="0" smtClean="0"/>
          </a:p>
          <a:p>
            <a:r>
              <a:rPr lang="ru-RU" b="1" dirty="0" smtClean="0"/>
              <a:t> </a:t>
            </a:r>
            <a:r>
              <a:rPr lang="ru-RU" dirty="0" smtClean="0"/>
              <a:t>На чистую плоскую поверхность (пластинку из стекла, металла, пластмассы) тем или иным способом наносят тонкий слой сорбента, который чаще всего закрепляется на поверхности пластинки. Размеры пластинки могут быть различными (длина и ширина - от 5 до 50 см, хотя это и не обязательно). На поверхности пластинки осторожно, чтобы не повредить слой сорбента, намечают (например, карандашом) </a:t>
            </a:r>
            <a:r>
              <a:rPr lang="ru-RU" i="1" dirty="0" smtClean="0"/>
              <a:t>линию старта </a:t>
            </a:r>
            <a:r>
              <a:rPr lang="ru-RU" dirty="0" smtClean="0"/>
              <a:t>(на расстоянии 2-3 см от нижнего края пластинки) и </a:t>
            </a:r>
            <a:r>
              <a:rPr lang="ru-RU" i="1" dirty="0" smtClean="0"/>
              <a:t>линию финиша растворителя </a:t>
            </a:r>
            <a:r>
              <a:rPr lang="ru-RU" dirty="0" smtClean="0"/>
              <a:t>(рис. 10.4).</a:t>
            </a:r>
          </a:p>
          <a:p>
            <a:r>
              <a:rPr lang="ru-RU" dirty="0" smtClean="0"/>
              <a:t>На линию старта пластинки наносят (</a:t>
            </a:r>
            <a:r>
              <a:rPr lang="ru-RU" dirty="0" err="1" smtClean="0"/>
              <a:t>микрошприцом</a:t>
            </a:r>
            <a:r>
              <a:rPr lang="ru-RU" dirty="0" smtClean="0"/>
              <a:t>, капилляром) пробу - небольшое количество жидкости, содержащей смесь разделяемых веществ, например двух веществ А и В </a:t>
            </a:r>
            <a:r>
              <a:rPr lang="ru-RU" dirty="0" err="1" smtClean="0"/>
              <a:t>в</a:t>
            </a:r>
            <a:r>
              <a:rPr lang="ru-RU" dirty="0" smtClean="0"/>
              <a:t> подходящем растворителе (см. рис. 1O.4). Дают возможность испариться растворителю, после чего пластинку погружают в </a:t>
            </a:r>
            <a:r>
              <a:rPr lang="ru-RU" dirty="0" err="1" smtClean="0"/>
              <a:t>хроматографической</a:t>
            </a:r>
            <a:r>
              <a:rPr lang="ru-RU" dirty="0" smtClean="0"/>
              <a:t> камере в жидкую фазу ПФ, представляющую собой специально подобранный для данного случая растворитель или смесь растворителей.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studmedlib.ru/cgi-bin/mb4?hide_Cookie=yes&amp;usr_data=gd-image(doc,ISBN9785970429341-0012,pic_1128.jpg,-1,,00000000,)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698477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79084" y="5150050"/>
            <a:ext cx="678583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Рис. 10.4.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Схема разделения компонентов А и В методом ТСХ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Коэффициент подвижности является важной характеристикой системы </a:t>
            </a:r>
            <a:r>
              <a:rPr lang="ru-RU" dirty="0" err="1" smtClean="0"/>
              <a:t>сорбент-сорбат</a:t>
            </a:r>
            <a:r>
              <a:rPr lang="ru-RU" dirty="0" smtClean="0"/>
              <a:t>. Для воспроизводимых и строго постоянных условий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 </a:t>
            </a:r>
            <a:r>
              <a:rPr lang="ru-RU" i="1" dirty="0" err="1" smtClean="0"/>
              <a:t>R</a:t>
            </a:r>
            <a:r>
              <a:rPr lang="ru-RU" i="1" baseline="-25000" dirty="0" err="1" smtClean="0"/>
              <a:t>f</a:t>
            </a:r>
            <a:r>
              <a:rPr lang="ru-RU" i="1" dirty="0" smtClean="0"/>
              <a:t> </a:t>
            </a:r>
            <a:r>
              <a:rPr lang="ru-RU" dirty="0" smtClean="0"/>
              <a:t>= </a:t>
            </a:r>
            <a:r>
              <a:rPr lang="ru-RU" dirty="0" err="1" smtClean="0"/>
              <a:t>const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Коэффициент подвижности, относительный коэффициент подвижности.</a:t>
            </a:r>
            <a:endParaRPr lang="ru-RU" dirty="0" smtClean="0"/>
          </a:p>
          <a:p>
            <a:r>
              <a:rPr lang="ru-RU" dirty="0" smtClean="0"/>
              <a:t>Для характеристики разделяемых компонентов в </a:t>
            </a:r>
            <a:r>
              <a:rPr lang="ru-RU" i="1" dirty="0" smtClean="0"/>
              <a:t>системе </a:t>
            </a:r>
            <a:r>
              <a:rPr lang="ru-RU" dirty="0" smtClean="0"/>
              <a:t>вводят </a:t>
            </a:r>
            <a:r>
              <a:rPr lang="ru-RU" i="1" dirty="0" smtClean="0"/>
              <a:t>коэффициент подвижности </a:t>
            </a:r>
            <a:r>
              <a:rPr lang="ru-RU" i="1" dirty="0" err="1" smtClean="0"/>
              <a:t>R</a:t>
            </a:r>
            <a:r>
              <a:rPr lang="ru-RU" i="1" baseline="-25000" dirty="0" err="1" smtClean="0"/>
              <a:t>f</a:t>
            </a:r>
            <a:r>
              <a:rPr lang="ru-RU" i="1" dirty="0" smtClean="0"/>
              <a:t> </a:t>
            </a:r>
            <a:r>
              <a:rPr lang="ru-RU" dirty="0" smtClean="0"/>
              <a:t>(или </a:t>
            </a:r>
            <a:r>
              <a:rPr lang="ru-RU" i="1" dirty="0" smtClean="0"/>
              <a:t>R</a:t>
            </a:r>
            <a:r>
              <a:rPr lang="ru-RU" i="1" baseline="-25000" dirty="0" smtClean="0"/>
              <a:t>f</a:t>
            </a:r>
            <a:r>
              <a:rPr lang="ru-RU" dirty="0" smtClean="0"/>
              <a:t>-фактор):</a:t>
            </a:r>
          </a:p>
          <a:p>
            <a:r>
              <a:rPr lang="ru-RU" dirty="0" smtClean="0"/>
              <a:t>где </a:t>
            </a:r>
            <a:r>
              <a:rPr lang="ru-RU" i="1" dirty="0" err="1" smtClean="0"/>
              <a:t>V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 </a:t>
            </a:r>
            <a:r>
              <a:rPr lang="ru-RU" dirty="0" smtClean="0"/>
              <a:t>= </a:t>
            </a:r>
            <a:r>
              <a:rPr lang="ru-RU" i="1" dirty="0" err="1" smtClean="0"/>
              <a:t>l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 /</a:t>
            </a:r>
            <a:r>
              <a:rPr lang="ru-RU" i="1" dirty="0" err="1" smtClean="0"/>
              <a:t>t</a:t>
            </a:r>
            <a:r>
              <a:rPr lang="ru-RU" i="1" dirty="0" smtClean="0"/>
              <a:t> </a:t>
            </a:r>
            <a:r>
              <a:rPr lang="ru-RU" dirty="0" smtClean="0"/>
              <a:t>и </a:t>
            </a:r>
            <a:r>
              <a:rPr lang="ru-RU" i="1" dirty="0" smtClean="0"/>
              <a:t>V</a:t>
            </a:r>
            <a:r>
              <a:rPr lang="ru-RU" i="1" baseline="-25000" dirty="0" smtClean="0"/>
              <a:t>E</a:t>
            </a:r>
            <a:r>
              <a:rPr lang="ru-RU" i="1" dirty="0" smtClean="0"/>
              <a:t> </a:t>
            </a:r>
            <a:r>
              <a:rPr lang="ru-RU" dirty="0" smtClean="0"/>
              <a:t>= </a:t>
            </a:r>
            <a:r>
              <a:rPr lang="ru-RU" i="1" dirty="0" smtClean="0"/>
              <a:t>L /</a:t>
            </a:r>
            <a:r>
              <a:rPr lang="ru-RU" i="1" dirty="0" err="1" smtClean="0"/>
              <a:t>t</a:t>
            </a:r>
            <a:r>
              <a:rPr lang="ru-RU" i="1" dirty="0" smtClean="0"/>
              <a:t> - </a:t>
            </a:r>
            <a:r>
              <a:rPr lang="ru-RU" dirty="0" smtClean="0"/>
              <a:t>соответственно скорости перемещения i-го компонента и растворителя Е; </a:t>
            </a:r>
            <a:r>
              <a:rPr lang="ru-RU" i="1" dirty="0" err="1" smtClean="0"/>
              <a:t>l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 </a:t>
            </a:r>
            <a:r>
              <a:rPr lang="ru-RU" dirty="0" smtClean="0"/>
              <a:t>и </a:t>
            </a:r>
            <a:r>
              <a:rPr lang="ru-RU" i="1" dirty="0" smtClean="0"/>
              <a:t>L -</a:t>
            </a:r>
            <a:r>
              <a:rPr lang="ru-RU" dirty="0" smtClean="0"/>
              <a:t>путь, пройденный </a:t>
            </a:r>
            <a:r>
              <a:rPr lang="ru-RU" i="1" dirty="0" smtClean="0"/>
              <a:t>i-м </a:t>
            </a:r>
            <a:r>
              <a:rPr lang="ru-RU" dirty="0" smtClean="0"/>
              <a:t>компонентом и растворителем соответственно; </a:t>
            </a:r>
            <a:r>
              <a:rPr lang="ru-RU" i="1" dirty="0" err="1" smtClean="0"/>
              <a:t>t</a:t>
            </a:r>
            <a:r>
              <a:rPr lang="ru-RU" i="1" dirty="0" smtClean="0"/>
              <a:t> </a:t>
            </a:r>
            <a:r>
              <a:rPr lang="ru-RU" dirty="0" smtClean="0"/>
              <a:t>- время, необходимое для перемещения растворителя от линии старта до линии фронта растворителя. Расстояния </a:t>
            </a:r>
            <a:r>
              <a:rPr lang="ru-RU" i="1" dirty="0" err="1" smtClean="0"/>
              <a:t>l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 </a:t>
            </a:r>
            <a:r>
              <a:rPr lang="ru-RU" dirty="0" smtClean="0"/>
              <a:t>отсчитывают от линии старта до </a:t>
            </a:r>
            <a:r>
              <a:rPr lang="ru-RU" i="1" dirty="0" smtClean="0"/>
              <a:t>центра пятна </a:t>
            </a:r>
            <a:r>
              <a:rPr lang="ru-RU" dirty="0" smtClean="0"/>
              <a:t>соответствующего компонента.</a:t>
            </a:r>
          </a:p>
          <a:p>
            <a:r>
              <a:rPr lang="ru-RU" dirty="0" smtClean="0"/>
              <a:t>Коэффициент подвижности </a:t>
            </a:r>
            <a:r>
              <a:rPr lang="ru-RU" i="1" dirty="0" err="1" smtClean="0"/>
              <a:t>Rf</a:t>
            </a:r>
            <a:r>
              <a:rPr lang="ru-RU" i="1" dirty="0" smtClean="0"/>
              <a:t> </a:t>
            </a:r>
            <a:r>
              <a:rPr lang="ru-RU" dirty="0" smtClean="0"/>
              <a:t>зависит от целого ряда факторов: природы и качества растворителя, его чистоты; природы и качества сорбента (тонкого слоя), равномерности его зернения, толщины слоя; активности сорбента (содержания в нем влаги); техники эксперимента (массы образца, длины </a:t>
            </a:r>
            <a:r>
              <a:rPr lang="ru-RU" i="1" dirty="0" smtClean="0"/>
              <a:t>L </a:t>
            </a:r>
            <a:r>
              <a:rPr lang="ru-RU" dirty="0" smtClean="0"/>
              <a:t>пробега растворителя); навыка экспериментатора и т.д.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ru-RU" sz="1900" dirty="0" smtClean="0"/>
              <a:t>Постоянство воспроизведения всех этих параметров на практике иногда бывает затруднительным. Для нивелирования влияния условий проведения процесса вводят </a:t>
            </a:r>
            <a:r>
              <a:rPr lang="ru-RU" sz="1900" i="1" dirty="0" smtClean="0"/>
              <a:t>относительный коэффициент подвижности R</a:t>
            </a:r>
            <a:r>
              <a:rPr lang="ru-RU" sz="1900" i="1" baseline="-25000" dirty="0" smtClean="0"/>
              <a:t>S</a:t>
            </a:r>
            <a:r>
              <a:rPr lang="ru-RU" sz="1900" i="1" dirty="0" smtClean="0"/>
              <a:t>:</a:t>
            </a:r>
          </a:p>
          <a:p>
            <a:endParaRPr lang="ru-RU" i="1" dirty="0" smtClean="0"/>
          </a:p>
          <a:p>
            <a:endParaRPr lang="ru-RU" i="1" dirty="0" smtClean="0"/>
          </a:p>
          <a:p>
            <a:pPr>
              <a:buNone/>
            </a:pPr>
            <a:r>
              <a:rPr lang="ru-RU" sz="1900" dirty="0" smtClean="0"/>
              <a:t>где -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1900" dirty="0" smtClean="0"/>
              <a:t> </a:t>
            </a:r>
            <a:r>
              <a:rPr lang="ru-RU" sz="1900" dirty="0" smtClean="0"/>
              <a:t>расстояние от линии старта до центра пятна стандарта (см. рис. </a:t>
            </a:r>
            <a:r>
              <a:rPr lang="ru-RU" sz="1900" dirty="0" smtClean="0"/>
              <a:t>10.4</a:t>
            </a:r>
            <a:r>
              <a:rPr lang="ru-RU" sz="1900" dirty="0" smtClean="0"/>
              <a:t>).</a:t>
            </a:r>
          </a:p>
          <a:p>
            <a:endParaRPr lang="ru-RU" dirty="0"/>
          </a:p>
        </p:txBody>
      </p:sp>
      <p:pic>
        <p:nvPicPr>
          <p:cNvPr id="4" name="Рисунок 3" descr="http://www.studmedlib.ru/cgi-bin/mb4?hide_Cookie=yes&amp;usr_data=gd-image(doc,ISBN9785970429341-0012,pic_1130.jpg,-1,,00000000,)"/>
          <p:cNvPicPr/>
          <p:nvPr/>
        </p:nvPicPr>
        <p:blipFill>
          <a:blip r:embed="rId2" cstate="print"/>
          <a:srcRect r="15433" b="-122"/>
          <a:stretch>
            <a:fillRect/>
          </a:stretch>
        </p:blipFill>
        <p:spPr bwMode="auto">
          <a:xfrm>
            <a:off x="1403648" y="1700808"/>
            <a:ext cx="7128792" cy="55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tudmedlib.ru/cgi-bin/mb4?hide_Cookie=yes&amp;usr_data=gd-image(doc,ISBN9785970429341-0012,pic_1131.jpg,-1,,00000000,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76872"/>
            <a:ext cx="4455160" cy="58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Степень и коэффициент разделения.</a:t>
            </a:r>
            <a:endParaRPr lang="ru-RU" dirty="0" smtClean="0"/>
          </a:p>
          <a:p>
            <a:r>
              <a:rPr lang="ru-RU" dirty="0" smtClean="0"/>
              <a:t>Для характеристики разделения двух компонентов А и В </a:t>
            </a:r>
            <a:r>
              <a:rPr lang="ru-RU" dirty="0" err="1" smtClean="0"/>
              <a:t>в</a:t>
            </a:r>
            <a:r>
              <a:rPr lang="ru-RU" dirty="0" smtClean="0"/>
              <a:t> данных условиях вводят </a:t>
            </a:r>
            <a:r>
              <a:rPr lang="ru-RU" i="1" dirty="0" smtClean="0"/>
              <a:t>степень (критерий) разделения </a:t>
            </a:r>
            <a:r>
              <a:rPr lang="ru-RU" dirty="0" smtClean="0"/>
              <a:t>R(A/B):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Где      - </a:t>
            </a:r>
            <a:r>
              <a:rPr lang="ru-RU" dirty="0" smtClean="0"/>
              <a:t>расстояние между центрами пятен компонентов А и В; </a:t>
            </a:r>
            <a:r>
              <a:rPr lang="ru-RU" dirty="0" err="1" smtClean="0"/>
              <a:t>α</a:t>
            </a:r>
            <a:r>
              <a:rPr lang="ru-RU" dirty="0" smtClean="0"/>
              <a:t>(А) и </a:t>
            </a:r>
            <a:r>
              <a:rPr lang="ru-RU" i="1" dirty="0" smtClean="0"/>
              <a:t>а</a:t>
            </a:r>
            <a:r>
              <a:rPr lang="ru-RU" dirty="0" smtClean="0"/>
              <a:t>(В) - соответственно диаметры пятен А и В на </a:t>
            </a:r>
            <a:r>
              <a:rPr lang="ru-RU" dirty="0" err="1" smtClean="0"/>
              <a:t>хроматограмме</a:t>
            </a:r>
            <a:endParaRPr lang="ru-RU" dirty="0" smtClean="0"/>
          </a:p>
          <a:p>
            <a:r>
              <a:rPr lang="ru-RU" dirty="0" smtClean="0"/>
              <a:t>Чем больше величина R(A/В), тем четче разделяются пятна компонентов А и В на </a:t>
            </a:r>
            <a:r>
              <a:rPr lang="ru-RU" dirty="0" err="1" smtClean="0"/>
              <a:t>хроматограмме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оценки </a:t>
            </a:r>
            <a:r>
              <a:rPr lang="ru-RU" i="1" dirty="0" smtClean="0"/>
              <a:t>селективности </a:t>
            </a:r>
            <a:r>
              <a:rPr lang="ru-RU" dirty="0" smtClean="0"/>
              <a:t>разделения двух веществ А и В используют коэффициент разделения α: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err="1" smtClean="0"/>
              <a:t>α </a:t>
            </a:r>
            <a:r>
              <a:rPr lang="ru-RU" dirty="0" smtClean="0"/>
              <a:t>= 1, то компоненты А и В не разделяются.</a:t>
            </a:r>
          </a:p>
          <a:p>
            <a:endParaRPr lang="ru-RU" dirty="0"/>
          </a:p>
        </p:txBody>
      </p:sp>
      <p:pic>
        <p:nvPicPr>
          <p:cNvPr id="12" name="Рисунок 11" descr="http://www.studmedlib.ru/cgi-bin/mb4?hide_Cookie=yes&amp;usr_data=gd-image(doc,ISBN9785970429341-0012,pic_1135.jpg,-1,,00000000,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6840760" cy="401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www.studmedlib.ru/cgi-bin/mb4?hide_Cookie=yes&amp;usr_data=gd-image(doc,ISBN9785970429341-0012,pic_1136.jpg,-1,,00000000,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76872"/>
            <a:ext cx="360040" cy="486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www.studmedlib.ru/cgi-bin/mb4?hide_Cookie=yes&amp;usr_data=gd-image(doc,ISBN9785970429341-0012,pic_1137.jpg,-1,,00000000,)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5085184"/>
            <a:ext cx="227520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studmedlib.ru/cgi-bin/mb4?hide_Cookie=yes&amp;usr_data=gd-image(doc,ISBN9785970429341-0012,pic_1138.jpg,-1,,00000000,)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8640"/>
            <a:ext cx="6336704" cy="397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4597387"/>
            <a:ext cx="831641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Рис. 10.5.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 определению степени разделения </a:t>
            </a:r>
            <a:r>
              <a:rPr kumimoji="0" lang="ru-RU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R 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(A /В) компонентов А и В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 smtClean="0"/>
              <a:t>Материалы и растворители в методе ТСХ.</a:t>
            </a:r>
            <a:endParaRPr lang="ru-RU" sz="2200" dirty="0" smtClean="0"/>
          </a:p>
          <a:p>
            <a:r>
              <a:rPr lang="ru-RU" sz="2200" i="1" dirty="0" smtClean="0"/>
              <a:t>Сорбенты. </a:t>
            </a:r>
            <a:r>
              <a:rPr lang="ru-RU" sz="2200" dirty="0" smtClean="0"/>
              <a:t>Важнейшей характеристикой сорбента является его активность, т.е. способность </a:t>
            </a:r>
            <a:r>
              <a:rPr lang="ru-RU" sz="2200" dirty="0" err="1" smtClean="0"/>
              <a:t>сорбировать</a:t>
            </a:r>
            <a:r>
              <a:rPr lang="ru-RU" sz="2200" dirty="0" smtClean="0"/>
              <a:t> (удерживать) компоненты разделяемой смеси. Активность сорбента зависит от природы активных центров и их концентрации на поверхности сорбента, от степени дисперсности частиц сорбента, от размеров поверхности сорбента и содержания на нем воды, от природы ПФ, взаимодействующей с сорбентом. </a:t>
            </a:r>
          </a:p>
          <a:p>
            <a:r>
              <a:rPr lang="ru-RU" sz="2200" i="1" dirty="0" smtClean="0"/>
              <a:t>Силикагель </a:t>
            </a:r>
            <a:r>
              <a:rPr lang="ru-RU" sz="2200" dirty="0" smtClean="0"/>
              <a:t>SiO</a:t>
            </a:r>
            <a:r>
              <a:rPr lang="ru-RU" sz="2200" baseline="-25000" dirty="0" smtClean="0"/>
              <a:t>2</a:t>
            </a:r>
            <a:r>
              <a:rPr lang="ru-RU" sz="2200" dirty="0" smtClean="0"/>
              <a:t>, применяемый в методе ТСХ, обладает довольно большой удельной поверхностью (до ~</a:t>
            </a:r>
            <a:r>
              <a:rPr lang="ru-RU" sz="2200" dirty="0" smtClean="0"/>
              <a:t>500 </a:t>
            </a:r>
            <a:r>
              <a:rPr lang="ru-RU" sz="2200" dirty="0" smtClean="0"/>
              <a:t>м</a:t>
            </a:r>
            <a:r>
              <a:rPr lang="ru-RU" sz="2200" baseline="30000" dirty="0" smtClean="0"/>
              <a:t>2</a:t>
            </a:r>
            <a:r>
              <a:rPr lang="ru-RU" sz="2200" dirty="0" smtClean="0"/>
              <a:t>/г). Полагают, что активными центрами на поверхности частиц силикагеля являются группы Si-ОН. Молекулы воды могут блокировать эти центры, дезактивируя их. Поэтому для дегидратации силикагель активируют нагреванием при ~150-300 °С, но не выше ~400 °С, так как при более высоких температурах активные центры разрушаются.</a:t>
            </a:r>
          </a:p>
          <a:p>
            <a:r>
              <a:rPr lang="ru-RU" sz="2200" i="1" dirty="0" smtClean="0"/>
              <a:t>Оксид алюминия </a:t>
            </a:r>
            <a:r>
              <a:rPr lang="ru-RU" sz="2200" dirty="0" smtClean="0"/>
              <a:t>А1</a:t>
            </a:r>
            <a:r>
              <a:rPr lang="ru-RU" sz="2200" baseline="-25000" dirty="0" smtClean="0"/>
              <a:t>2</a:t>
            </a:r>
            <a:r>
              <a:rPr lang="ru-RU" sz="2200" dirty="0" smtClean="0"/>
              <a:t>O</a:t>
            </a:r>
            <a:r>
              <a:rPr lang="ru-RU" sz="2200" baseline="-25000" dirty="0" smtClean="0"/>
              <a:t>3</a:t>
            </a:r>
            <a:r>
              <a:rPr lang="ru-RU" sz="2200" dirty="0" smtClean="0"/>
              <a:t> также находит универсальное применение в качестве сорбента. Его активность сильно зависит от количества поглощенной влаги. Оксид алюминия проявляет каталитические свойства в отношении целого ряда реакций, поэтому как сорбент он уступает силикагелю.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Хроматография </a:t>
            </a:r>
            <a:r>
              <a:rPr lang="ru-RU" sz="2700" b="1" dirty="0" smtClean="0"/>
              <a:t>в тонких слоях сорбента как метод обнаружения и разделения компонентов пробы.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u="sng" dirty="0" smtClean="0"/>
              <a:t>Цель: </a:t>
            </a:r>
            <a:endParaRPr lang="ru-RU" b="1" u="sng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Научиться понимать сущность и отличие </a:t>
            </a:r>
            <a:r>
              <a:rPr lang="ru-RU" dirty="0" err="1" smtClean="0"/>
              <a:t>хроматографических</a:t>
            </a:r>
            <a:r>
              <a:rPr lang="ru-RU" dirty="0" smtClean="0"/>
              <a:t> методов анализа.</a:t>
            </a:r>
          </a:p>
          <a:p>
            <a:r>
              <a:rPr lang="ru-RU" dirty="0" smtClean="0"/>
              <a:t> 2. Уметь рассчитывать количественные характеристики </a:t>
            </a:r>
            <a:r>
              <a:rPr lang="ru-RU" dirty="0" err="1" smtClean="0"/>
              <a:t>хроматографических</a:t>
            </a:r>
            <a:r>
              <a:rPr lang="ru-RU" dirty="0" smtClean="0"/>
              <a:t> методов анализа.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 fontScale="92500" lnSpcReduction="10000"/>
          </a:bodyPr>
          <a:lstStyle/>
          <a:p>
            <a:r>
              <a:rPr lang="ru-RU" sz="2100" b="1" dirty="0" smtClean="0"/>
              <a:t>Растворители. </a:t>
            </a:r>
            <a:r>
              <a:rPr lang="ru-RU" sz="2100" dirty="0" smtClean="0"/>
              <a:t>Выбор растворителя в методе ТСХ определяется природой сорбента и свойствами анализируемой смеси. </a:t>
            </a:r>
          </a:p>
          <a:p>
            <a:r>
              <a:rPr lang="ru-RU" sz="2100" dirty="0" smtClean="0"/>
              <a:t>При выборе растворителей учитывают их </a:t>
            </a:r>
            <a:r>
              <a:rPr lang="ru-RU" sz="2100" dirty="0" err="1" smtClean="0"/>
              <a:t>элюирующую</a:t>
            </a:r>
            <a:r>
              <a:rPr lang="ru-RU" sz="2100" dirty="0" smtClean="0"/>
              <a:t> способность, т.е. способность вытеснять соединения, </a:t>
            </a:r>
            <a:r>
              <a:rPr lang="ru-RU" sz="2100" dirty="0" err="1" smtClean="0"/>
              <a:t>сорбированные</a:t>
            </a:r>
            <a:r>
              <a:rPr lang="ru-RU" sz="2100" dirty="0" smtClean="0"/>
              <a:t> на НФ. Она зависит от сочетания свойств растворителя и НФ. Существуют </a:t>
            </a:r>
            <a:r>
              <a:rPr lang="ru-RU" sz="2100" i="1" dirty="0" err="1" smtClean="0"/>
              <a:t>элюотропные</a:t>
            </a:r>
            <a:r>
              <a:rPr lang="ru-RU" sz="2100" i="1" dirty="0" smtClean="0"/>
              <a:t> ряды </a:t>
            </a:r>
            <a:r>
              <a:rPr lang="ru-RU" sz="2100" dirty="0" smtClean="0"/>
              <a:t>для данного сорбента, облегчающие в какой-то мере выбор растворителя для ТСХ.</a:t>
            </a:r>
          </a:p>
          <a:p>
            <a:r>
              <a:rPr lang="ru-RU" sz="2100" dirty="0" smtClean="0"/>
              <a:t>Систему растворителей, используемую в качестве ПФ, подбирают, смешивая два растворителя из начала и конца </a:t>
            </a:r>
            <a:r>
              <a:rPr lang="ru-RU" sz="2100" dirty="0" err="1" smtClean="0"/>
              <a:t>элюотропного</a:t>
            </a:r>
            <a:r>
              <a:rPr lang="ru-RU" sz="2100" dirty="0" smtClean="0"/>
              <a:t> ряда. Меняя растворители и их количество, часто можно получать ПФ с приблизительно желаемыми свойствами.</a:t>
            </a:r>
          </a:p>
          <a:p>
            <a:r>
              <a:rPr lang="ru-RU" sz="2100" dirty="0" smtClean="0"/>
              <a:t>В качестве примера используемых в ТСХ смесей растворителей можно указать (в скобках указано объемное соотношение компонентов смеси):</a:t>
            </a:r>
          </a:p>
          <a:p>
            <a:r>
              <a:rPr lang="ru-RU" sz="2100" dirty="0" smtClean="0"/>
              <a:t>- бутанол + уксусная кислота + вода (4:1:5);</a:t>
            </a:r>
          </a:p>
          <a:p>
            <a:r>
              <a:rPr lang="ru-RU" sz="2100" dirty="0" smtClean="0"/>
              <a:t>- </a:t>
            </a:r>
            <a:r>
              <a:rPr lang="ru-RU" sz="2100" dirty="0" err="1" smtClean="0"/>
              <a:t>изопропанол</a:t>
            </a:r>
            <a:r>
              <a:rPr lang="ru-RU" sz="2100" dirty="0" smtClean="0"/>
              <a:t> + водный аммиак (7:3);</a:t>
            </a:r>
          </a:p>
          <a:p>
            <a:r>
              <a:rPr lang="ru-RU" sz="2100" dirty="0" smtClean="0"/>
              <a:t>- 15% водный раствор уксусной кислоты;</a:t>
            </a:r>
          </a:p>
          <a:p>
            <a:r>
              <a:rPr lang="ru-RU" sz="2100" dirty="0" smtClean="0"/>
              <a:t>- 30% раствор </a:t>
            </a:r>
            <a:r>
              <a:rPr lang="ru-RU" sz="2100" dirty="0" err="1" smtClean="0"/>
              <a:t>ацетонитрила</a:t>
            </a:r>
            <a:r>
              <a:rPr lang="ru-RU" sz="21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74676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1.4</a:t>
            </a:r>
            <a:r>
              <a:rPr lang="ru-RU" b="1" dirty="0" smtClean="0"/>
              <a:t>Распределительная </a:t>
            </a:r>
            <a:r>
              <a:rPr lang="ru-RU" b="1" dirty="0" smtClean="0"/>
              <a:t>хроматография. Бумажная хроматография.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Распределительная хроматография основана на использовании различий в растворимости распределяемого вещества в двух контактирующих несмешивающихся жидких фазах. Обе фазы - ПФ и НФ - представляют собой жидкие фазы. При перемещении жидкой ПФ вдоль жидкой НФ </a:t>
            </a:r>
            <a:r>
              <a:rPr lang="ru-RU" dirty="0" err="1" smtClean="0"/>
              <a:t>хроматографируемые</a:t>
            </a:r>
            <a:r>
              <a:rPr lang="ru-RU" dirty="0" smtClean="0"/>
              <a:t> вещества непрерывно перераспределяются между обеими жидкими фазами.</a:t>
            </a:r>
          </a:p>
          <a:p>
            <a:r>
              <a:rPr lang="ru-RU" dirty="0" smtClean="0"/>
              <a:t>К распределительной хроматографии относится </a:t>
            </a:r>
            <a:r>
              <a:rPr lang="ru-RU" i="1" dirty="0" smtClean="0"/>
              <a:t>бумажная хроматография </a:t>
            </a:r>
            <a:r>
              <a:rPr lang="ru-RU" dirty="0" smtClean="0"/>
              <a:t>(или </a:t>
            </a:r>
            <a:r>
              <a:rPr lang="ru-RU" i="1" dirty="0" smtClean="0"/>
              <a:t>хроматография на бумаге) </a:t>
            </a:r>
            <a:r>
              <a:rPr lang="ru-RU" dirty="0" smtClean="0"/>
              <a:t>в ее обычных вариантах. В этом методе вместо пластинок с тонким слоем сорбента, употребляемых при ТСХ, применяют специальную </a:t>
            </a:r>
            <a:r>
              <a:rPr lang="ru-RU" dirty="0" err="1" smtClean="0"/>
              <a:t>хроматографическую</a:t>
            </a:r>
            <a:r>
              <a:rPr lang="ru-RU" dirty="0" smtClean="0"/>
              <a:t> бумагу, по которой, пропитывая ее, перемещается жидкая ПФ во время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 от линии старта до линии финиша растворителя.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Различают </a:t>
            </a:r>
            <a:r>
              <a:rPr lang="ru-RU" i="1" dirty="0" err="1" smtClean="0"/>
              <a:t>нормальнофазовую</a:t>
            </a:r>
            <a:r>
              <a:rPr lang="ru-RU" i="1" dirty="0" smtClean="0"/>
              <a:t> </a:t>
            </a:r>
            <a:r>
              <a:rPr lang="ru-RU" dirty="0" smtClean="0"/>
              <a:t>и </a:t>
            </a:r>
            <a:r>
              <a:rPr lang="ru-RU" i="1" dirty="0" err="1" smtClean="0"/>
              <a:t>обращеннофазовую</a:t>
            </a:r>
            <a:r>
              <a:rPr lang="ru-RU" i="1" dirty="0" smtClean="0"/>
              <a:t> </a:t>
            </a:r>
            <a:r>
              <a:rPr lang="ru-RU" dirty="0" smtClean="0"/>
              <a:t>бумажную хроматографию.</a:t>
            </a:r>
          </a:p>
          <a:p>
            <a:r>
              <a:rPr lang="ru-RU" dirty="0" smtClean="0"/>
              <a:t>В варианте </a:t>
            </a:r>
            <a:r>
              <a:rPr lang="ru-RU" i="1" dirty="0" err="1" smtClean="0"/>
              <a:t>нормальнофазовой</a:t>
            </a:r>
            <a:r>
              <a:rPr lang="ru-RU" i="1" dirty="0" smtClean="0"/>
              <a:t> </a:t>
            </a:r>
            <a:r>
              <a:rPr lang="ru-RU" dirty="0" smtClean="0"/>
              <a:t>бумажной хроматографии жидкой НФ является вода, </a:t>
            </a:r>
            <a:r>
              <a:rPr lang="ru-RU" dirty="0" err="1" smtClean="0"/>
              <a:t>сорбированная</a:t>
            </a:r>
            <a:r>
              <a:rPr lang="ru-RU" dirty="0" smtClean="0"/>
              <a:t> в виде тонкого слоя на волокнах и находящаяся в порах </a:t>
            </a:r>
            <a:r>
              <a:rPr lang="ru-RU" i="1" dirty="0" smtClean="0"/>
              <a:t>гидрофильной </a:t>
            </a:r>
            <a:r>
              <a:rPr lang="ru-RU" dirty="0" smtClean="0"/>
              <a:t>бумаги (до ~25% по массе). Эта связанная вода по своей структуре и физическому состоянию сильно отличается от обычной жидкой воды. В ней и растворяются компоненты разделяемых смесей.</a:t>
            </a:r>
          </a:p>
          <a:p>
            <a:r>
              <a:rPr lang="ru-RU" dirty="0" smtClean="0"/>
              <a:t>В варианте </a:t>
            </a:r>
            <a:r>
              <a:rPr lang="ru-RU" i="1" dirty="0" err="1" smtClean="0"/>
              <a:t>обращеннофазовой</a:t>
            </a:r>
            <a:r>
              <a:rPr lang="ru-RU" i="1" dirty="0" smtClean="0"/>
              <a:t> </a:t>
            </a:r>
            <a:r>
              <a:rPr lang="ru-RU" dirty="0" smtClean="0"/>
              <a:t>бумажной хроматографии жидкая НФ представляет собой органический растворитель, тогда как в роли жидкой ПФ выступает вода, водные или спиртовые растворы, смеси кислот со спиртами. Процесс проводят с использованием </a:t>
            </a:r>
            <a:r>
              <a:rPr lang="ru-RU" i="1" dirty="0" smtClean="0"/>
              <a:t>гидрофобной </a:t>
            </a:r>
            <a:r>
              <a:rPr lang="ru-RU" dirty="0" err="1" smtClean="0"/>
              <a:t>хроматографической</a:t>
            </a:r>
            <a:r>
              <a:rPr lang="ru-RU" dirty="0" smtClean="0"/>
              <a:t> бумаги. Ее получают обработкой (пропиткой) бумаги нафталином, силиконовыми маслами, парафином и т.д. Неполярные и малополярные органические растворители сорбируются на волокнах гидрофобной бумаги и проникают в ее поры, образуя тонкий слой жидкой НФ. Вода не удерживается на такой бумаге, не смачивает 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>Осадочная хроматография основана на использовании химических реакций осаждения разделяемых компонентов смеси с </a:t>
            </a:r>
            <a:r>
              <a:rPr lang="ru-RU" dirty="0" err="1" smtClean="0"/>
              <a:t>реагентом-осадителем</a:t>
            </a:r>
            <a:r>
              <a:rPr lang="ru-RU" dirty="0" smtClean="0"/>
              <a:t>, входящим в состав НФ. Разделение осуществляется вследствие неодинаковой растворимости образующихся соединений, которые переносятся подвижной фазой с различной скоростью: менее растворимые вещества переносятся с ПФ медленнее, чем более растворимые.</a:t>
            </a:r>
          </a:p>
          <a:p>
            <a:r>
              <a:rPr lang="ru-RU" dirty="0" smtClean="0"/>
              <a:t>Проиллюстрируем применение метода на примере разделения </a:t>
            </a:r>
            <a:r>
              <a:rPr lang="ru-RU" dirty="0" err="1" smtClean="0"/>
              <a:t>галогенид-ионов</a:t>
            </a:r>
            <a:r>
              <a:rPr lang="ru-RU" dirty="0" smtClean="0"/>
              <a:t>: </a:t>
            </a:r>
            <a:r>
              <a:rPr lang="ru-RU" dirty="0" err="1" smtClean="0"/>
              <a:t>хлорид-ионов</a:t>
            </a:r>
            <a:r>
              <a:rPr lang="ru-RU" dirty="0" smtClean="0"/>
              <a:t> С</a:t>
            </a:r>
            <a:r>
              <a:rPr lang="en-US" dirty="0" smtClean="0"/>
              <a:t>I</a:t>
            </a:r>
            <a:r>
              <a:rPr lang="ru-RU" baseline="30000" dirty="0" smtClean="0"/>
              <a:t>-</a:t>
            </a:r>
            <a:r>
              <a:rPr lang="ru-RU" dirty="0" smtClean="0"/>
              <a:t>, </a:t>
            </a:r>
            <a:r>
              <a:rPr lang="ru-RU" dirty="0" err="1" smtClean="0"/>
              <a:t>бромид-ионов</a:t>
            </a:r>
            <a:r>
              <a:rPr lang="ru-RU" dirty="0" smtClean="0"/>
              <a:t> </a:t>
            </a:r>
            <a:r>
              <a:rPr lang="ru-RU" dirty="0" err="1" smtClean="0"/>
              <a:t>Вг</a:t>
            </a:r>
            <a:r>
              <a:rPr lang="ru-RU" baseline="30000" dirty="0" smtClean="0"/>
              <a:t>-</a:t>
            </a:r>
            <a:r>
              <a:rPr lang="ru-RU" dirty="0" smtClean="0"/>
              <a:t> и </a:t>
            </a:r>
            <a:r>
              <a:rPr lang="ru-RU" dirty="0" err="1" smtClean="0"/>
              <a:t>иодид-ионов</a:t>
            </a:r>
            <a:r>
              <a:rPr lang="ru-RU" dirty="0" smtClean="0"/>
              <a:t> I</a:t>
            </a:r>
            <a:r>
              <a:rPr lang="ru-RU" baseline="30000" dirty="0" smtClean="0"/>
              <a:t>-</a:t>
            </a:r>
            <a:r>
              <a:rPr lang="ru-RU" dirty="0" smtClean="0"/>
              <a:t>, одновременно содержащихся в анализируемом водном растворе. Для этого используют </a:t>
            </a:r>
            <a:r>
              <a:rPr lang="ru-RU" dirty="0" err="1" smtClean="0"/>
              <a:t>хроматографическую</a:t>
            </a:r>
            <a:r>
              <a:rPr lang="ru-RU" dirty="0" smtClean="0"/>
              <a:t> колонку (представляющую собой стеклянную трубку с краном в нижней части), заполненную сорбентом (рис. 10.7). Последний состоит из носителя - оксида алюминия А1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 или кремния SiO</a:t>
            </a:r>
            <a:r>
              <a:rPr lang="ru-RU" baseline="-25000" dirty="0" smtClean="0"/>
              <a:t>2</a:t>
            </a:r>
            <a:r>
              <a:rPr lang="ru-RU" dirty="0" smtClean="0"/>
              <a:t>, пропитанного раствором нитрата серебра AgNO</a:t>
            </a:r>
            <a:r>
              <a:rPr lang="ru-RU" baseline="-25000" dirty="0" smtClean="0"/>
              <a:t>3</a:t>
            </a:r>
            <a:r>
              <a:rPr lang="ru-RU" dirty="0" smtClean="0"/>
              <a:t> (содержание нитрата серебра составляет около </a:t>
            </a:r>
            <a:r>
              <a:rPr lang="ru-RU" dirty="0" smtClean="0"/>
              <a:t>10% </a:t>
            </a:r>
            <a:r>
              <a:rPr lang="ru-RU" dirty="0" smtClean="0"/>
              <a:t>по массе от массы сорбента-носителя).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studmedlib.ru/cgi-bin/mb4?hide_Cookie=yes&amp;usr_data=gd-image(doc,ISBN9785970429341-0012,pic_1140.jpg,-1,,00000000,)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56084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83568" y="5013176"/>
            <a:ext cx="788436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10.7. 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разделения ионов С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9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Вr</a:t>
            </a:r>
            <a:r>
              <a:rPr kumimoji="0" lang="ru-RU" sz="19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и I</a:t>
            </a:r>
            <a:r>
              <a:rPr kumimoji="0" lang="ru-RU" sz="19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в 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хроматографической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колонке методом осадочной хроматографии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/>
          <a:lstStyle/>
          <a:p>
            <a:r>
              <a:rPr lang="ru-RU" sz="1800" dirty="0" smtClean="0"/>
              <a:t>Через </a:t>
            </a:r>
            <a:r>
              <a:rPr lang="ru-RU" sz="1800" dirty="0" err="1" smtClean="0"/>
              <a:t>хроматографическую</a:t>
            </a:r>
            <a:r>
              <a:rPr lang="ru-RU" sz="1800" dirty="0" smtClean="0"/>
              <a:t> колонку пропускают водный раствор, содержащий смесь разделяемых анионов. Эти анионы взаимодействуют с катионами серебра </a:t>
            </a:r>
            <a:r>
              <a:rPr lang="ru-RU" sz="1800" dirty="0" err="1" smtClean="0"/>
              <a:t>Ag</a:t>
            </a:r>
            <a:r>
              <a:rPr lang="ru-RU" sz="1800" baseline="30000" dirty="0" err="1" smtClean="0"/>
              <a:t>+</a:t>
            </a:r>
            <a:r>
              <a:rPr lang="ru-RU" sz="1800" dirty="0" smtClean="0"/>
              <a:t>, </a:t>
            </a:r>
            <a:r>
              <a:rPr lang="ru-RU" sz="1800" dirty="0" smtClean="0"/>
              <a:t> </a:t>
            </a:r>
            <a:r>
              <a:rPr lang="ru-RU" sz="1800" dirty="0" smtClean="0"/>
              <a:t>образуя малорастворимые осадки галогенидов серебра:</a:t>
            </a:r>
          </a:p>
          <a:p>
            <a:endParaRPr lang="ru-RU" dirty="0"/>
          </a:p>
        </p:txBody>
      </p:sp>
      <p:pic>
        <p:nvPicPr>
          <p:cNvPr id="4" name="Рисунок 3" descr="http://www.studmedlib.ru/cgi-bin/mb4?hide_Cookie=yes&amp;usr_data=gd-image(doc,ISBN9785970429341-0012,pic_1141.jpg,-1,,00000000,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7776864" cy="1471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539552" y="2917830"/>
            <a:ext cx="78488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Растворимость галогенидов серебра в воде увеличивается в последовательности: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AgI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(K</a:t>
            </a:r>
            <a:r>
              <a:rPr kumimoji="0" lang="ru-RU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°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= 8,3 • 10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-17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&lt;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AgBr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(K</a:t>
            </a:r>
            <a:r>
              <a:rPr kumimoji="0" lang="ru-RU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°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= 5,3 • 10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-13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&lt;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AgCl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(K</a:t>
            </a:r>
            <a:r>
              <a:rPr kumimoji="0" lang="ru-RU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°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= 1,78 • 10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-10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), где в скобках приведены значения произведений растворимости при комнатной температуре. Поэтому вначале будет образовываться желтый осадок иодида серебра, как наименее растворимого;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хроматограмме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будет наблюдаться желтая (верхняя) зона. Затем образуется зона осадка бромида серебра кремового цвета (промежуточная зона). В последнюю очередь образуется белый осадок хлорида серебра - нижняя белая зона, темнеющая на свету вследствие фотохимического разложения хлорида серебра с выделением мелкодисперсного металлического серебра.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результате получают </a:t>
            </a:r>
            <a:r>
              <a:rPr lang="ru-RU" sz="2000" i="1" dirty="0" smtClean="0"/>
              <a:t>первичную осадочную </a:t>
            </a:r>
            <a:r>
              <a:rPr lang="ru-RU" sz="2000" i="1" dirty="0" err="1" smtClean="0"/>
              <a:t>хроматограмму</a:t>
            </a:r>
            <a:r>
              <a:rPr lang="ru-RU" sz="2000" i="1" dirty="0" smtClean="0"/>
              <a:t>.</a:t>
            </a:r>
            <a:endParaRPr lang="ru-RU" sz="2000" dirty="0" smtClean="0"/>
          </a:p>
          <a:p>
            <a:r>
              <a:rPr lang="ru-RU" sz="2000" dirty="0" smtClean="0"/>
              <a:t>Для более четкого разделения зон после получения первичной </a:t>
            </a:r>
            <a:r>
              <a:rPr lang="ru-RU" sz="2000" dirty="0" err="1" smtClean="0"/>
              <a:t>хроматограммы</a:t>
            </a:r>
            <a:r>
              <a:rPr lang="ru-RU" sz="2000" dirty="0" smtClean="0"/>
              <a:t> через колонку пропускают чистый растворитель до получения </a:t>
            </a:r>
            <a:r>
              <a:rPr lang="ru-RU" sz="2000" i="1" dirty="0" smtClean="0"/>
              <a:t>вторичной осадочной </a:t>
            </a:r>
            <a:r>
              <a:rPr lang="ru-RU" sz="2000" i="1" dirty="0" err="1" smtClean="0"/>
              <a:t>хроматограммы</a:t>
            </a:r>
            <a:r>
              <a:rPr lang="ru-RU" sz="2000" i="1" dirty="0" smtClean="0"/>
              <a:t> </a:t>
            </a:r>
            <a:r>
              <a:rPr lang="ru-RU" sz="2000" dirty="0" smtClean="0"/>
              <a:t>с четким разделением зон осадков.</a:t>
            </a:r>
          </a:p>
          <a:p>
            <a:r>
              <a:rPr lang="ru-RU" sz="2000" dirty="0" smtClean="0"/>
              <a:t>В описанном примере </a:t>
            </a:r>
            <a:r>
              <a:rPr lang="ru-RU" sz="2000" dirty="0" err="1" smtClean="0"/>
              <a:t>осадитель</a:t>
            </a:r>
            <a:r>
              <a:rPr lang="ru-RU" sz="2000" dirty="0" smtClean="0"/>
              <a:t> входил в состав НФ, а через колонку пропускался раствор, содержащий смесь разделяемых ионов. Можно, наоборот, пропускать раствор </a:t>
            </a:r>
            <a:r>
              <a:rPr lang="ru-RU" sz="2000" dirty="0" err="1" smtClean="0"/>
              <a:t>осадителя</a:t>
            </a:r>
            <a:r>
              <a:rPr lang="ru-RU" sz="2000" dirty="0" smtClean="0"/>
              <a:t> через колонку, в НФ которой находятся </a:t>
            </a:r>
            <a:r>
              <a:rPr lang="ru-RU" sz="2000" dirty="0" err="1" smtClean="0"/>
              <a:t>хроматографируемые</a:t>
            </a:r>
            <a:r>
              <a:rPr lang="ru-RU" sz="2000" dirty="0" smtClean="0"/>
              <a:t> ионы. При этом, однако, образуются смешанные зоны.</a:t>
            </a:r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1.1. Сущность метода хроматографии.</a:t>
            </a:r>
          </a:p>
          <a:p>
            <a:r>
              <a:rPr lang="ru-RU" dirty="0" smtClean="0"/>
              <a:t>1.2. Классификация </a:t>
            </a:r>
            <a:r>
              <a:rPr lang="ru-RU" dirty="0" err="1" smtClean="0"/>
              <a:t>хроматографических</a:t>
            </a:r>
            <a:r>
              <a:rPr lang="ru-RU" dirty="0" smtClean="0"/>
              <a:t> методов анализа:</a:t>
            </a:r>
          </a:p>
          <a:p>
            <a:r>
              <a:rPr lang="ru-RU" dirty="0" smtClean="0"/>
              <a:t>а) по механизму разделения веществ;</a:t>
            </a:r>
          </a:p>
          <a:p>
            <a:r>
              <a:rPr lang="ru-RU" dirty="0" smtClean="0"/>
              <a:t>б) по агрегатному состоянию фаз;</a:t>
            </a:r>
          </a:p>
          <a:p>
            <a:r>
              <a:rPr lang="ru-RU" dirty="0" smtClean="0"/>
              <a:t>в) по технике эксперимента;</a:t>
            </a:r>
          </a:p>
          <a:p>
            <a:r>
              <a:rPr lang="ru-RU" dirty="0" smtClean="0"/>
              <a:t>г) по способу относительного перемещения фаз.</a:t>
            </a:r>
          </a:p>
          <a:p>
            <a:r>
              <a:rPr lang="ru-RU" dirty="0" smtClean="0"/>
              <a:t>1.3. Адсорбционная хроматография.</a:t>
            </a:r>
          </a:p>
          <a:p>
            <a:r>
              <a:rPr lang="ru-RU" dirty="0" smtClean="0"/>
              <a:t>1.4. Тонкослойная хроматография (ТСХ):</a:t>
            </a:r>
          </a:p>
          <a:p>
            <a:r>
              <a:rPr lang="ru-RU" dirty="0" smtClean="0"/>
              <a:t>а) сущность метода;</a:t>
            </a:r>
          </a:p>
          <a:p>
            <a:r>
              <a:rPr lang="ru-RU" dirty="0" smtClean="0"/>
              <a:t>б) коэффициент подвижности, относительный коэффициент подвижности;</a:t>
            </a:r>
          </a:p>
          <a:p>
            <a:r>
              <a:rPr lang="ru-RU" dirty="0" smtClean="0"/>
              <a:t>в) степень и коэффициент разделения;</a:t>
            </a:r>
          </a:p>
          <a:p>
            <a:r>
              <a:rPr lang="ru-RU" dirty="0" smtClean="0"/>
              <a:t>г) материалы и растворители в методе ТСХ.</a:t>
            </a:r>
          </a:p>
          <a:p>
            <a:r>
              <a:rPr lang="ru-RU" dirty="0" smtClean="0"/>
              <a:t>1.5. Распределительная хроматография. Бумажная хроматография. </a:t>
            </a:r>
          </a:p>
          <a:p>
            <a:r>
              <a:rPr lang="ru-RU" dirty="0" smtClean="0"/>
              <a:t>1.6. Осадочная хроматография.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Сущность метода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хроматографии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Хроматография - </a:t>
            </a:r>
            <a:r>
              <a:rPr lang="ru-RU" dirty="0" smtClean="0"/>
              <a:t>область науки, изучающая процессы, основанные на перемещении зоны вещества вдоль слоя сорбента в потоке подвижной фазы и связанные с многократным повторением сорбционных и десорбционных актов.</a:t>
            </a:r>
          </a:p>
          <a:p>
            <a:r>
              <a:rPr lang="ru-RU" dirty="0" smtClean="0"/>
              <a:t>В любом варианте </a:t>
            </a:r>
            <a:r>
              <a:rPr lang="ru-RU" dirty="0" err="1" smtClean="0"/>
              <a:t>хроматографических</a:t>
            </a:r>
            <a:r>
              <a:rPr lang="ru-RU" dirty="0" smtClean="0"/>
              <a:t> методов используют сочетание </a:t>
            </a:r>
            <a:r>
              <a:rPr lang="ru-RU" i="1" dirty="0" smtClean="0"/>
              <a:t>неподвижной (стационарной) фазы </a:t>
            </a:r>
            <a:r>
              <a:rPr lang="ru-RU" dirty="0" smtClean="0"/>
              <a:t>(НФ) и </a:t>
            </a:r>
            <a:r>
              <a:rPr lang="ru-RU" i="1" dirty="0" smtClean="0"/>
              <a:t>подвижной фазы </a:t>
            </a:r>
            <a:r>
              <a:rPr lang="ru-RU" dirty="0" smtClean="0"/>
              <a:t>(ПФ). Подвижная фаза (газ, жидкость) в процессе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 непрерывно перемещается вдоль неподвижной фазы (твердое тело, жидкость), так что частицы </a:t>
            </a:r>
            <a:r>
              <a:rPr lang="ru-RU" dirty="0" err="1" smtClean="0"/>
              <a:t>хроматографируемых</a:t>
            </a:r>
            <a:r>
              <a:rPr lang="ru-RU" dirty="0" smtClean="0"/>
              <a:t> веществ, переносимые вместе с ПФ, могут многократно переходить из подвижной фазы в неподвижную и наоборот. Разделение веществ с помощью хроматографии основано на различном сродстве разделяемых веществ к подвижной и неподвижной фазам. Различие в сродстве приводит к различию в скоростях движения частиц разделяемых веществ вместе с подвижной фазой и в конце концов к их разделению.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</a:t>
            </a:r>
            <a:r>
              <a:rPr lang="ru-RU" b="1" dirty="0" err="1" smtClean="0"/>
              <a:t>хроматографических</a:t>
            </a:r>
            <a:r>
              <a:rPr lang="ru-RU" b="1" dirty="0" smtClean="0"/>
              <a:t> </a:t>
            </a:r>
            <a:r>
              <a:rPr lang="ru-RU" b="1" dirty="0" smtClean="0"/>
              <a:t>методов анализа.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Классификация по механизму разделения веществ</a:t>
            </a:r>
            <a:endParaRPr lang="ru-RU" dirty="0" smtClean="0"/>
          </a:p>
          <a:p>
            <a:r>
              <a:rPr lang="ru-RU" dirty="0" smtClean="0"/>
              <a:t>а) </a:t>
            </a:r>
            <a:r>
              <a:rPr lang="ru-RU" i="1" dirty="0" smtClean="0"/>
              <a:t>Адсорбционная хроматография - </a:t>
            </a:r>
            <a:r>
              <a:rPr lang="ru-RU" dirty="0" smtClean="0"/>
              <a:t>основана на использовании неодинаковой способности разделяемых компонентов вступать в специфическое взаимодействие с поверхностью адсорбента - НФ - за счет </a:t>
            </a:r>
            <a:r>
              <a:rPr lang="ru-RU" i="1" dirty="0" smtClean="0"/>
              <a:t>адсорбции.</a:t>
            </a:r>
            <a:endParaRPr lang="ru-RU" dirty="0" smtClean="0"/>
          </a:p>
          <a:p>
            <a:r>
              <a:rPr lang="ru-RU" dirty="0" smtClean="0"/>
              <a:t>б) </a:t>
            </a:r>
            <a:r>
              <a:rPr lang="ru-RU" i="1" dirty="0" smtClean="0"/>
              <a:t>Распределительная хроматография - </a:t>
            </a:r>
            <a:r>
              <a:rPr lang="ru-RU" dirty="0" smtClean="0"/>
              <a:t>основана на использовании различий в коэффициентах распределения разделяемых компонентов между ПФ и НФ, представляющей собой жидкость. За коэффициент распределения принимают отношение равновесной концентрации </a:t>
            </a:r>
            <a:r>
              <a:rPr lang="ru-RU" dirty="0" err="1" smtClean="0"/>
              <a:t>хроматографируемого</a:t>
            </a:r>
            <a:r>
              <a:rPr lang="ru-RU" dirty="0" smtClean="0"/>
              <a:t> вещества в более полярной фазе (с большей диэлектрической проницаемостью) к равновесной концентрации того же вещества в менее полярной жидкой фазе (с меньшей диэлектрической проницаемостью).</a:t>
            </a:r>
          </a:p>
          <a:p>
            <a:r>
              <a:rPr lang="ru-RU" dirty="0" smtClean="0"/>
              <a:t>в) </a:t>
            </a:r>
            <a:r>
              <a:rPr lang="ru-RU" i="1" dirty="0" smtClean="0"/>
              <a:t>Ионообменная хроматография - </a:t>
            </a:r>
            <a:r>
              <a:rPr lang="ru-RU" dirty="0" smtClean="0"/>
              <a:t>основана на использовании различной способности ионов разделяемых компонентов, находящихся в ПФ (обычно это жидкий раствор), к обмену с ионами НФ.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smtClean="0"/>
              <a:t>г) </a:t>
            </a:r>
            <a:r>
              <a:rPr lang="ru-RU" sz="3300" i="1" dirty="0" err="1" smtClean="0"/>
              <a:t>Хемихроматография</a:t>
            </a:r>
            <a:r>
              <a:rPr lang="ru-RU" sz="3300" i="1" dirty="0" smtClean="0"/>
              <a:t> - </a:t>
            </a:r>
            <a:r>
              <a:rPr lang="ru-RU" sz="3300" dirty="0" smtClean="0"/>
              <a:t>основана на использовании различной способности компонентов разделяемой смеси вступать в те или иные химические реакции с реагентами, входящими в состав НФ. При этом различают такие виды </a:t>
            </a:r>
            <a:r>
              <a:rPr lang="ru-RU" sz="3300" dirty="0" err="1" smtClean="0"/>
              <a:t>хемихроматографии</a:t>
            </a:r>
            <a:r>
              <a:rPr lang="ru-RU" sz="3300" dirty="0" smtClean="0"/>
              <a:t>, как </a:t>
            </a:r>
            <a:r>
              <a:rPr lang="ru-RU" sz="3300" i="1" dirty="0" smtClean="0"/>
              <a:t>осадочная, окислительно-восстановительная, </a:t>
            </a:r>
            <a:r>
              <a:rPr lang="ru-RU" sz="3300" i="1" dirty="0" err="1" smtClean="0"/>
              <a:t>лигандная</a:t>
            </a:r>
            <a:r>
              <a:rPr lang="ru-RU" sz="3300" i="1" dirty="0" smtClean="0"/>
              <a:t> (</a:t>
            </a:r>
            <a:r>
              <a:rPr lang="ru-RU" sz="3300" i="1" dirty="0" err="1" smtClean="0"/>
              <a:t>комплексообразовательная</a:t>
            </a:r>
            <a:r>
              <a:rPr lang="ru-RU" sz="3300" i="1" dirty="0" smtClean="0"/>
              <a:t>), </a:t>
            </a:r>
            <a:r>
              <a:rPr lang="ru-RU" sz="3300" i="1" dirty="0" err="1" smtClean="0"/>
              <a:t>биоспецифическая</a:t>
            </a:r>
            <a:r>
              <a:rPr lang="ru-RU" sz="3300" i="1" dirty="0" smtClean="0"/>
              <a:t> </a:t>
            </a:r>
            <a:r>
              <a:rPr lang="ru-RU" sz="3300" dirty="0" smtClean="0"/>
              <a:t>хроматография.</a:t>
            </a:r>
          </a:p>
          <a:p>
            <a:r>
              <a:rPr lang="ru-RU" sz="3300" dirty="0" err="1" smtClean="0"/>
              <a:t>д</a:t>
            </a:r>
            <a:r>
              <a:rPr lang="ru-RU" sz="3300" dirty="0" smtClean="0"/>
              <a:t>) </a:t>
            </a:r>
            <a:r>
              <a:rPr lang="ru-RU" sz="3300" i="1" dirty="0" err="1" smtClean="0"/>
              <a:t>Эксклюзионная</a:t>
            </a:r>
            <a:r>
              <a:rPr lang="ru-RU" sz="3300" i="1" dirty="0" smtClean="0"/>
              <a:t> (ситовая, проникающая) </a:t>
            </a:r>
            <a:r>
              <a:rPr lang="ru-RU" sz="3300" dirty="0" smtClean="0"/>
              <a:t>хроматография - основана на использовании различий между размерами (эффективными диаметрами) частиц разделяемых компонентов и размерами пор НФ, которая представляет собой сорбент - пористое вещество. Сорбенты здесь играют роль </a:t>
            </a:r>
            <a:r>
              <a:rPr lang="ru-RU" sz="3300" i="1" dirty="0" smtClean="0"/>
              <a:t>молекулярных сит; </a:t>
            </a:r>
            <a:r>
              <a:rPr lang="ru-RU" sz="3300" dirty="0" smtClean="0"/>
              <a:t>они проницаемы только для частиц определенных размеров. Мелкие частицы проникают в поры сорбента и удерживаются там, а крупные - уносятся вместе с ПФ, не удерживаясь на сорбенте. Разновидность - </a:t>
            </a:r>
            <a:r>
              <a:rPr lang="ru-RU" sz="3300" i="1" dirty="0" smtClean="0"/>
              <a:t>гель-хроматография; </a:t>
            </a:r>
            <a:r>
              <a:rPr lang="ru-RU" sz="3300" dirty="0" smtClean="0"/>
              <a:t>здесь неподвижная фаза представляет собой набухший гель с порами определенного размера.</a:t>
            </a:r>
          </a:p>
          <a:p>
            <a:r>
              <a:rPr lang="ru-RU" sz="3300" dirty="0" smtClean="0"/>
              <a:t>е) </a:t>
            </a:r>
            <a:r>
              <a:rPr lang="ru-RU" sz="3300" i="1" dirty="0" smtClean="0"/>
              <a:t>Другие </a:t>
            </a:r>
            <a:r>
              <a:rPr lang="ru-RU" sz="3300" i="1" dirty="0" err="1" smtClean="0"/>
              <a:t>хроматографические</a:t>
            </a:r>
            <a:r>
              <a:rPr lang="ru-RU" sz="3300" i="1" dirty="0" smtClean="0"/>
              <a:t> методы, </a:t>
            </a:r>
            <a:r>
              <a:rPr lang="ru-RU" sz="3300" dirty="0" smtClean="0"/>
              <a:t>например </a:t>
            </a:r>
            <a:r>
              <a:rPr lang="ru-RU" sz="3300" i="1" dirty="0" err="1" smtClean="0"/>
              <a:t>электрохроматография</a:t>
            </a:r>
            <a:r>
              <a:rPr lang="ru-RU" sz="3300" i="1" dirty="0" smtClean="0"/>
              <a:t> </a:t>
            </a:r>
            <a:r>
              <a:rPr lang="ru-RU" sz="3300" dirty="0" smtClean="0"/>
              <a:t>(электрофорез), основанная, как уже отмечалось в гл. 9, на использовании неодинаковой способности разных ионов в растворе перемещаться под действием внешнего электрического поля.</a:t>
            </a:r>
          </a:p>
          <a:p>
            <a:endParaRPr lang="ru-RU" sz="3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Классификация по агрегатному состоянию фаз.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900" dirty="0" smtClean="0"/>
              <a:t>ПФ может представлять собой газ или жидкость, а НФ - твердое вещество или жидкость. В зависимости от природы контактирующих ПФ и НФ </a:t>
            </a:r>
            <a:r>
              <a:rPr lang="ru-RU" sz="1900" dirty="0" err="1" smtClean="0"/>
              <a:t>хроматографические</a:t>
            </a:r>
            <a:r>
              <a:rPr lang="ru-RU" sz="1900" dirty="0" smtClean="0"/>
              <a:t> методы подразделяют так, как указано в табл. 10.1.</a:t>
            </a:r>
          </a:p>
          <a:p>
            <a:pPr algn="ctr"/>
            <a:endParaRPr lang="ru-RU" sz="19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7056784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Классификация по технике эксперимента.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Обычно различают </a:t>
            </a:r>
            <a:r>
              <a:rPr lang="ru-RU" i="1" dirty="0" smtClean="0"/>
              <a:t>колоночную, капиллярную, плоскостную (тонкослойную, бумажную) </a:t>
            </a:r>
            <a:r>
              <a:rPr lang="ru-RU" dirty="0" smtClean="0"/>
              <a:t>хроматографию.</a:t>
            </a:r>
          </a:p>
          <a:p>
            <a:r>
              <a:rPr lang="ru-RU" dirty="0" smtClean="0"/>
              <a:t>В случае </a:t>
            </a:r>
            <a:r>
              <a:rPr lang="ru-RU" i="1" dirty="0" smtClean="0"/>
              <a:t>колоночной </a:t>
            </a:r>
            <a:r>
              <a:rPr lang="ru-RU" dirty="0" smtClean="0"/>
              <a:t>хроматографии для разделения компонентов используют </a:t>
            </a:r>
            <a:r>
              <a:rPr lang="ru-RU" i="1" dirty="0" err="1" smtClean="0"/>
              <a:t>хроматографические</a:t>
            </a:r>
            <a:r>
              <a:rPr lang="ru-RU" i="1" dirty="0" smtClean="0"/>
              <a:t> колонки, </a:t>
            </a:r>
            <a:r>
              <a:rPr lang="ru-RU" dirty="0" smtClean="0"/>
              <a:t>заполненные тем или иным сорбентом.</a:t>
            </a:r>
          </a:p>
          <a:p>
            <a:r>
              <a:rPr lang="ru-RU" dirty="0" smtClean="0"/>
              <a:t>В </a:t>
            </a:r>
            <a:r>
              <a:rPr lang="ru-RU" i="1" dirty="0" smtClean="0"/>
              <a:t>капиллярной </a:t>
            </a:r>
            <a:r>
              <a:rPr lang="ru-RU" dirty="0" smtClean="0"/>
              <a:t>хроматографии в качестве </a:t>
            </a:r>
            <a:r>
              <a:rPr lang="ru-RU" dirty="0" err="1" smtClean="0"/>
              <a:t>хроматографических</a:t>
            </a:r>
            <a:r>
              <a:rPr lang="ru-RU" dirty="0" smtClean="0"/>
              <a:t> колонок применяют капиллярные трубки из стекла или другого материала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i="1" dirty="0" smtClean="0"/>
              <a:t>плоскостной</a:t>
            </a:r>
            <a:r>
              <a:rPr lang="ru-RU" dirty="0" smtClean="0"/>
              <a:t> хроматографии неподвижной фазой служит либо тонкий слой сорбента, нанесенный на плоскую поверхность - стеклянную, алюминиевую, пластмассовую </a:t>
            </a:r>
            <a:r>
              <a:rPr lang="ru-RU" dirty="0" smtClean="0"/>
              <a:t>пластинку.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3813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по способу относительного перемещения фаз (по способу получения </a:t>
            </a:r>
            <a:r>
              <a:rPr lang="ru-RU" b="1" dirty="0" err="1" smtClean="0"/>
              <a:t>хроматограммы</a:t>
            </a:r>
            <a:r>
              <a:rPr lang="ru-RU" b="1" dirty="0" smtClean="0"/>
              <a:t>).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рамках этой классификации кратко рассмотрим разновидности колоночной хроматографии - </a:t>
            </a:r>
            <a:r>
              <a:rPr lang="ru-RU" i="1" dirty="0" smtClean="0"/>
              <a:t>фронтальную, </a:t>
            </a:r>
            <a:r>
              <a:rPr lang="ru-RU" i="1" dirty="0" err="1" smtClean="0"/>
              <a:t>элюентную</a:t>
            </a:r>
            <a:r>
              <a:rPr lang="ru-RU" i="1" dirty="0" smtClean="0"/>
              <a:t> (</a:t>
            </a:r>
            <a:r>
              <a:rPr lang="ru-RU" i="1" dirty="0" err="1" smtClean="0"/>
              <a:t>проявительную</a:t>
            </a:r>
            <a:r>
              <a:rPr lang="ru-RU" i="1" dirty="0" smtClean="0"/>
              <a:t>), </a:t>
            </a:r>
            <a:r>
              <a:rPr lang="ru-RU" i="1" dirty="0" err="1" smtClean="0"/>
              <a:t>вытеснительную</a:t>
            </a:r>
            <a:r>
              <a:rPr lang="ru-RU" i="1" dirty="0" smtClean="0"/>
              <a:t> </a:t>
            </a:r>
            <a:r>
              <a:rPr lang="ru-RU" dirty="0" smtClean="0"/>
              <a:t>хроматографию.</a:t>
            </a:r>
          </a:p>
          <a:p>
            <a:r>
              <a:rPr lang="ru-RU" dirty="0" smtClean="0"/>
              <a:t>а) </a:t>
            </a:r>
            <a:r>
              <a:rPr lang="ru-RU" i="1" dirty="0" smtClean="0"/>
              <a:t>Фронтальная хроматография. </a:t>
            </a:r>
            <a:r>
              <a:rPr lang="ru-RU" dirty="0" smtClean="0"/>
              <a:t>При этом способе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 в заполненную сорбентом </a:t>
            </a:r>
            <a:r>
              <a:rPr lang="ru-RU" dirty="0" err="1" smtClean="0"/>
              <a:t>хроматографическую</a:t>
            </a:r>
            <a:r>
              <a:rPr lang="ru-RU" dirty="0" smtClean="0"/>
              <a:t> колонку (рис. 10.1) </a:t>
            </a:r>
            <a:r>
              <a:rPr lang="ru-RU" i="1" dirty="0" smtClean="0"/>
              <a:t>непрерывно </a:t>
            </a:r>
            <a:r>
              <a:rPr lang="ru-RU" dirty="0" smtClean="0"/>
              <a:t>вводят анализируемый раствор, содержащий, помимо растворителя Е, разделяемые компоненты А и Б, вплоть до окончания процесса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начале </a:t>
            </a:r>
            <a:r>
              <a:rPr lang="ru-RU" dirty="0" err="1" smtClean="0"/>
              <a:t>хроматографирования</a:t>
            </a:r>
            <a:r>
              <a:rPr lang="ru-RU" dirty="0" smtClean="0"/>
              <a:t> (рис. 10.1, а) из колонки выходит чистый растворитель Е. компонент А, обладающий меньшим сродством к сорбенту (НФ), чем компонент Б, перемещается быстрее компонента Б и опережает его. Затем (рис. 10.1, б) из колонки выходит раствор компонента А в растворителе Е. компонент Б «отстает» от зоны компонента А. В дальнейшем из колонки выходит смесь растворителя Е с обоими компонентами А и Б (рис. 10.1, в).</a:t>
            </a:r>
          </a:p>
          <a:p>
            <a:r>
              <a:rPr lang="ru-RU" dirty="0" smtClean="0"/>
              <a:t>Фронтальная хроматография позволяет отделить только часть одного компонента (в данном случае - компонента А), поскольку в колонку непрерывно поступает смесь обоих компонентов.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396</Words>
  <Application>Microsoft Office PowerPoint</Application>
  <PresentationFormat>Экран (4:3)</PresentationFormat>
  <Paragraphs>102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Хроматография в тонких слоях сорбента как метод обнаружения и разделения компонентов пробы. </vt:lpstr>
      <vt:lpstr>          Хроматография в тонких слоях сорбента как метод обнаружения и разделения компонентов пробы. </vt:lpstr>
      <vt:lpstr>План лекции</vt:lpstr>
      <vt:lpstr>Сущность метода хроматографии </vt:lpstr>
      <vt:lpstr>Классификация хроматографических методов анализа.</vt:lpstr>
      <vt:lpstr>Слайд 6</vt:lpstr>
      <vt:lpstr>Классификация по агрегатному состоянию фаз. </vt:lpstr>
      <vt:lpstr>Классификация по технике эксперимента. </vt:lpstr>
      <vt:lpstr>Классификация по способу относительного перемещения фаз (по способу получения хроматограммы).  </vt:lpstr>
      <vt:lpstr>Слайд 10</vt:lpstr>
      <vt:lpstr>Слайд 11</vt:lpstr>
      <vt:lpstr>Слайд 12</vt:lpstr>
      <vt:lpstr>   Адсорбционная хроматография. Тонкослойная хроматография (ТСХ).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  1.4Распределительная хроматография. Бумажная хроматография. 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Хроматография в тонких слоях сорбента как метод обнаружения и разделения компонентов пробы.</dc:title>
  <dc:creator>Настенька</dc:creator>
  <cp:lastModifiedBy>Настенька</cp:lastModifiedBy>
  <cp:revision>13</cp:revision>
  <dcterms:created xsi:type="dcterms:W3CDTF">2014-12-10T17:27:05Z</dcterms:created>
  <dcterms:modified xsi:type="dcterms:W3CDTF">2014-12-10T19:33:03Z</dcterms:modified>
</cp:coreProperties>
</file>